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166"/>
    <a:srgbClr val="2D214A"/>
    <a:srgbClr val="6E3266"/>
    <a:srgbClr val="542B5A"/>
    <a:srgbClr val="F1F665"/>
    <a:srgbClr val="21A0FD"/>
    <a:srgbClr val="FBF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kul K G" userId="84ab47de4eba457d" providerId="LiveId" clId="{9A9DA361-D32A-41FA-9966-C359CE59F99E}"/>
    <pc:docChg chg="modSld">
      <pc:chgData name="Gokul K G" userId="84ab47de4eba457d" providerId="LiveId" clId="{9A9DA361-D32A-41FA-9966-C359CE59F99E}" dt="2024-06-06T19:48:42.099" v="2" actId="113"/>
      <pc:docMkLst>
        <pc:docMk/>
      </pc:docMkLst>
      <pc:sldChg chg="modSp mod">
        <pc:chgData name="Gokul K G" userId="84ab47de4eba457d" providerId="LiveId" clId="{9A9DA361-D32A-41FA-9966-C359CE59F99E}" dt="2024-06-06T19:48:42.099" v="2" actId="113"/>
        <pc:sldMkLst>
          <pc:docMk/>
          <pc:sldMk cId="2214148396" sldId="256"/>
        </pc:sldMkLst>
        <pc:spChg chg="mod">
          <ac:chgData name="Gokul K G" userId="84ab47de4eba457d" providerId="LiveId" clId="{9A9DA361-D32A-41FA-9966-C359CE59F99E}" dt="2024-06-06T19:48:42.099" v="2" actId="113"/>
          <ac:spMkLst>
            <pc:docMk/>
            <pc:sldMk cId="2214148396" sldId="256"/>
            <ac:spMk id="18" creationId="{AAF2F73C-C46A-1C37-C8AE-ABBE38FC5D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B0CAF-6509-CA28-4902-5CB738E0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222886"/>
            <a:ext cx="10746658" cy="4827639"/>
          </a:xfrm>
          <a:prstGeom prst="rect">
            <a:avLst/>
          </a:prstGeom>
        </p:spPr>
      </p:pic>
      <p:sp>
        <p:nvSpPr>
          <p:cNvPr id="13" name="Double Wave 12">
            <a:extLst>
              <a:ext uri="{FF2B5EF4-FFF2-40B4-BE49-F238E27FC236}">
                <a16:creationId xmlns:a16="http://schemas.microsoft.com/office/drawing/2014/main" id="{B40FD4C0-F166-9C42-6594-A7AD876D4A19}"/>
              </a:ext>
            </a:extLst>
          </p:cNvPr>
          <p:cNvSpPr/>
          <p:nvPr/>
        </p:nvSpPr>
        <p:spPr>
          <a:xfrm>
            <a:off x="3972233" y="3419168"/>
            <a:ext cx="3470786" cy="435077"/>
          </a:xfrm>
          <a:prstGeom prst="doubleWave">
            <a:avLst>
              <a:gd name="adj1" fmla="val 6250"/>
              <a:gd name="adj2" fmla="val -245"/>
            </a:avLst>
          </a:prstGeom>
          <a:solidFill>
            <a:srgbClr val="F1F6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21A0FD"/>
                </a:solidFill>
              </a:rPr>
              <a:t>SUPERSTORE SALES ANALYSIS</a:t>
            </a:r>
          </a:p>
        </p:txBody>
      </p:sp>
      <p:sp>
        <p:nvSpPr>
          <p:cNvPr id="18" name="Flowchart: Manual Input 17">
            <a:extLst>
              <a:ext uri="{FF2B5EF4-FFF2-40B4-BE49-F238E27FC236}">
                <a16:creationId xmlns:a16="http://schemas.microsoft.com/office/drawing/2014/main" id="{AAF2F73C-C46A-1C37-C8AE-ABBE38FC5DF7}"/>
              </a:ext>
            </a:extLst>
          </p:cNvPr>
          <p:cNvSpPr/>
          <p:nvPr/>
        </p:nvSpPr>
        <p:spPr>
          <a:xfrm>
            <a:off x="722671" y="5120148"/>
            <a:ext cx="3023419" cy="668593"/>
          </a:xfrm>
          <a:prstGeom prst="flowChartManualInput">
            <a:avLst/>
          </a:prstGeom>
          <a:solidFill>
            <a:srgbClr val="21A0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>
                  <a:solidFill>
                    <a:srgbClr val="F1F665"/>
                  </a:solidFill>
                </a:ln>
                <a:solidFill>
                  <a:schemeClr val="bg1"/>
                </a:solidFill>
                <a:latin typeface="Aptos Narrow" panose="020B0004020202020204" pitchFamily="34" charset="0"/>
              </a:rPr>
              <a:t>By</a:t>
            </a:r>
            <a:r>
              <a:rPr lang="en-IN" b="1" dirty="0">
                <a:ln>
                  <a:solidFill>
                    <a:srgbClr val="F1F665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IN" sz="3200" b="1" dirty="0">
                <a:ln>
                  <a:solidFill>
                    <a:srgbClr val="542B5A"/>
                  </a:solidFill>
                </a:ln>
                <a:solidFill>
                  <a:srgbClr val="F1F665"/>
                </a:solidFill>
                <a:latin typeface="Aptos Display" panose="020B0004020202020204" pitchFamily="34" charset="0"/>
              </a:rPr>
              <a:t>K G GOKUL</a:t>
            </a:r>
          </a:p>
        </p:txBody>
      </p:sp>
    </p:spTree>
    <p:extLst>
      <p:ext uri="{BB962C8B-B14F-4D97-AF65-F5344CB8AC3E}">
        <p14:creationId xmlns:p14="http://schemas.microsoft.com/office/powerpoint/2010/main" val="221414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0F99-6970-A1B4-7855-84CF7C01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D9DB1-801B-11F6-8FA4-A23880911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858" y="4749663"/>
            <a:ext cx="4154464" cy="1012039"/>
          </a:xfrm>
        </p:spPr>
        <p:txBody>
          <a:bodyPr>
            <a:noAutofit/>
          </a:bodyPr>
          <a:lstStyle/>
          <a:p>
            <a:r>
              <a:rPr lang="en-IN" sz="6000" dirty="0">
                <a:solidFill>
                  <a:srgbClr val="6E3266"/>
                </a:solidFill>
                <a:latin typeface="Aptos Display" panose="020B0004020202020204" pitchFamily="34" charset="0"/>
              </a:rPr>
              <a:t>K G GOKUL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96A7-FE47-D5E8-996C-17FDEBE565D5}"/>
              </a:ext>
            </a:extLst>
          </p:cNvPr>
          <p:cNvSpPr txBox="1"/>
          <p:nvPr/>
        </p:nvSpPr>
        <p:spPr>
          <a:xfrm>
            <a:off x="6784258" y="5699954"/>
            <a:ext cx="3302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B31166"/>
                </a:solidFill>
                <a:latin typeface="Aptos Narrow" panose="020B0004020202020204" pitchFamily="34" charset="0"/>
              </a:rPr>
              <a:t>Batch Code: MBM6</a:t>
            </a:r>
          </a:p>
        </p:txBody>
      </p:sp>
    </p:spTree>
    <p:extLst>
      <p:ext uri="{BB962C8B-B14F-4D97-AF65-F5344CB8AC3E}">
        <p14:creationId xmlns:p14="http://schemas.microsoft.com/office/powerpoint/2010/main" val="161057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C047C-CEFF-3FBC-5F61-8BF0F4BC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348" y="1455174"/>
            <a:ext cx="6468090" cy="46703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3215148" cy="705465"/>
          </a:xfrm>
        </p:spPr>
        <p:txBody>
          <a:bodyPr/>
          <a:lstStyle/>
          <a:p>
            <a:r>
              <a:rPr lang="en-IN" sz="4000" dirty="0"/>
              <a:t>INVENTORY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659" y="2271252"/>
            <a:ext cx="4144323" cy="3578942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terms of quantity, Office Supplies led the way with a total of 7,235 units, followed by Furniture with 2,696 units, and Technology with 2,335 units.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Consumer segment topped the quantity chart with 6,477 units, followed by the Corporate segment with 3,630 units, and the Home Office segment with 2,159 units.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all 11 State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California accounted for 62.51% of Sum of Quantity.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7338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1818967" cy="705465"/>
          </a:xfrm>
        </p:spPr>
        <p:txBody>
          <a:bodyPr/>
          <a:lstStyle/>
          <a:p>
            <a:r>
              <a:rPr lang="en-IN" sz="4000" dirty="0"/>
              <a:t>SALES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386" y="2349910"/>
            <a:ext cx="4144323" cy="3126658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Throughout all 11 states California comprised 63.09% of the total sales sum.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Sales trended up, resulting in a 69.48% increase between 2011 and 2014.﻿﻿ Across all four years 2014 has grossed highest sales.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all the three categories, Furniture had a highest sales 34.82 % followed by Technology 34.74% and Office Supplies 30.44%.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744589-1E14-AF1E-B7AE-89F73E4FD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22"/>
          </a:xfrm>
        </p:spPr>
      </p:pic>
    </p:spTree>
    <p:extLst>
      <p:ext uri="{BB962C8B-B14F-4D97-AF65-F5344CB8AC3E}">
        <p14:creationId xmlns:p14="http://schemas.microsoft.com/office/powerpoint/2010/main" val="369104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27FADBB-38B2-7004-CAB6-C168FE659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2566219" cy="705465"/>
          </a:xfrm>
        </p:spPr>
        <p:txBody>
          <a:bodyPr/>
          <a:lstStyle/>
          <a:p>
            <a:r>
              <a:rPr lang="en-IN" sz="4000" dirty="0"/>
              <a:t>SHIPPING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386" y="2349910"/>
            <a:ext cx="4144323" cy="3126658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Ship Mode, First Class had the most interesting recent trend and started trending up on 2011, rising by 158.98% in 3 years.﻿﻿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Class ships the most orders and generates the most sales and profits, followed by Second Class, First Class, and Same Day.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Sum of Profit for all four ship modes ranged from $8,141.9472 to $54,760.9657.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9230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C2FF90D-BFB4-C067-9BCE-5D55B7F4A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2566219" cy="705465"/>
          </a:xfrm>
        </p:spPr>
        <p:txBody>
          <a:bodyPr/>
          <a:lstStyle/>
          <a:p>
            <a:r>
              <a:rPr lang="en-IN" sz="4000" dirty="0"/>
              <a:t>REVENUE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82" y="2654709"/>
            <a:ext cx="4144323" cy="2231922"/>
          </a:xfrm>
        </p:spPr>
        <p:txBody>
          <a:bodyPr>
            <a:noAutofit/>
          </a:bodyPr>
          <a:lstStyle/>
          <a:p>
            <a:pPr marL="285750" marR="0" lvl="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was the category with the most intriguing recent development. It began to rise in 2011 and increased by 114.13% in just three years.﻿﻿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highest revenue was recorded in 2014 and 2015, while the lowest revenue was recorded in 2012 and 2013.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78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64B10-1DFB-9103-E3CC-2C5FBE55B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2566219" cy="705465"/>
          </a:xfrm>
        </p:spPr>
        <p:txBody>
          <a:bodyPr/>
          <a:lstStyle/>
          <a:p>
            <a:r>
              <a:rPr lang="en-IN" sz="4000" dirty="0"/>
              <a:t>PROFIT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82" y="2654709"/>
            <a:ext cx="4144323" cy="3062750"/>
          </a:xfrm>
        </p:spPr>
        <p:txBody>
          <a:bodyPr>
            <a:noAutofit/>
          </a:bodyPr>
          <a:lstStyle/>
          <a:p>
            <a:pPr marL="285750" marR="0" lvl="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﻿Between 2011 and 2014, Office Supplies had the largest increase in Sum of Profit (122.47%) while Furniture had the largest decrease (11.69%).﻿﻿</a:t>
            </a:r>
          </a:p>
          <a:p>
            <a:pPr marL="285750" marR="0" lvl="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California had the highest Sum of Profit with 65.02% which was 4,066.27% higher than Montana, which had the lowest Sum of Profit.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2014 has the highest profit margin of the four years at 40.49%.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lnSpc>
                <a:spcPct val="150000"/>
              </a:lnSpc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91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988572-57B7-FA57-1F8B-41A10F904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3126658" cy="705465"/>
          </a:xfrm>
        </p:spPr>
        <p:txBody>
          <a:bodyPr/>
          <a:lstStyle/>
          <a:p>
            <a:r>
              <a:rPr lang="en-IN" sz="4000" dirty="0"/>
              <a:t>CUSTOMER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82" y="2654709"/>
            <a:ext cx="4144323" cy="3062750"/>
          </a:xfrm>
        </p:spPr>
        <p:txBody>
          <a:bodyPr>
            <a:noAutofit/>
          </a:bodyPr>
          <a:lstStyle/>
          <a:p>
            <a:pPr marL="285750" marR="0" lvl="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﻿Count of Customers jumped from 128 to 174 during its steepest incline between October 2012 and October 2014.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trended up, resulting in a 324.39% increase between January 2011 and October 2014.</a:t>
            </a:r>
          </a:p>
          <a:p>
            <a:pPr marL="285750" marR="0" lvl="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  <a:tabLst/>
            </a:pPr>
            <a:r>
              <a:rPr lang="en-US" b="0" i="0" dirty="0">
                <a:solidFill>
                  <a:srgbClr val="25242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﻿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Office Supplies had the highest Count of Customers at 608, followed by Furniture at 423 and Technology at 365.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lnSpc>
                <a:spcPct val="150000"/>
              </a:lnSpc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0812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A2A872-616A-F139-FF68-CEF3559C0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3126658" cy="705465"/>
          </a:xfrm>
        </p:spPr>
        <p:txBody>
          <a:bodyPr/>
          <a:lstStyle/>
          <a:p>
            <a:r>
              <a:rPr lang="en-IN" sz="4000" dirty="0"/>
              <a:t>DISCOUNT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037" y="2821857"/>
            <a:ext cx="4144323" cy="1897626"/>
          </a:xfrm>
        </p:spPr>
        <p:txBody>
          <a:bodyPr>
            <a:no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Offering a 0.2% discount on every purchase resulted in a record-breaking $725K in total sales, up $397K. 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Discount was a significant factor in the $77K to $108K profit rise.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lnSpc>
                <a:spcPct val="150000"/>
              </a:lnSpc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4696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A2A872-616A-F139-FF68-CEF3559C0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94" y="1435510"/>
            <a:ext cx="6479458" cy="46703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46004-FA5F-37D9-3476-213D76F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1140541"/>
            <a:ext cx="3451122" cy="705465"/>
          </a:xfrm>
        </p:spPr>
        <p:txBody>
          <a:bodyPr/>
          <a:lstStyle/>
          <a:p>
            <a:r>
              <a:rPr lang="en-IN" sz="4000" dirty="0"/>
              <a:t>ROOT CAUSE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7A8AF-99CA-7BA6-7C03-8FBD4104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825" y="2128683"/>
            <a:ext cx="4144323" cy="3283972"/>
          </a:xfrm>
        </p:spPr>
        <p:txBody>
          <a:bodyPr>
            <a:no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this analysis contains 11 states of US with three categories of products which is Furniture, Technology and Office Supplies.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2014 had the highest sales and profit of the four years, which is encouraging and suggests that there will be more sales in the years to come.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the course of four years, our total customer base has consisted of 52% consumers, 30% corporate, and 18% home office.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lnSpc>
                <a:spcPct val="150000"/>
              </a:lnSpc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73B5709D-2366-AD74-82DB-A89B8D7BE859}"/>
              </a:ext>
            </a:extLst>
          </p:cNvPr>
          <p:cNvSpPr/>
          <p:nvPr/>
        </p:nvSpPr>
        <p:spPr>
          <a:xfrm>
            <a:off x="10569677" y="363793"/>
            <a:ext cx="452284" cy="442452"/>
          </a:xfrm>
          <a:prstGeom prst="oct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20642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192</TotalTime>
  <Words>544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 Display</vt:lpstr>
      <vt:lpstr>Aptos Narrow</vt:lpstr>
      <vt:lpstr>Arial</vt:lpstr>
      <vt:lpstr>Arial Black</vt:lpstr>
      <vt:lpstr>Calibri</vt:lpstr>
      <vt:lpstr>Century Gothic</vt:lpstr>
      <vt:lpstr>Segoe UI</vt:lpstr>
      <vt:lpstr>Wingdings</vt:lpstr>
      <vt:lpstr>Wingdings 3</vt:lpstr>
      <vt:lpstr>Ion Boardroom</vt:lpstr>
      <vt:lpstr>PowerPoint Presentation</vt:lpstr>
      <vt:lpstr>INVENTORY</vt:lpstr>
      <vt:lpstr>SALES</vt:lpstr>
      <vt:lpstr>SHIPPING</vt:lpstr>
      <vt:lpstr>REVENUE</vt:lpstr>
      <vt:lpstr>PROFIT</vt:lpstr>
      <vt:lpstr>CUSTOMER</vt:lpstr>
      <vt:lpstr>DISCOUNT</vt:lpstr>
      <vt:lpstr>ROOT CAUSE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Gokul K G</dc:creator>
  <cp:lastModifiedBy>Gokul K G</cp:lastModifiedBy>
  <cp:revision>1</cp:revision>
  <dcterms:created xsi:type="dcterms:W3CDTF">2024-06-06T16:36:46Z</dcterms:created>
  <dcterms:modified xsi:type="dcterms:W3CDTF">2024-06-06T19:48:51Z</dcterms:modified>
</cp:coreProperties>
</file>